
<file path=[Content_Types].xml><?xml version="1.0" encoding="utf-8"?>
<Types xmlns="http://schemas.openxmlformats.org/package/2006/content-types">
  <Default Extension="avi" ContentType="video/x-msvideo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  <p:sldMasterId id="2147483660" r:id="rId2"/>
  </p:sldMasterIdLst>
  <p:notesMasterIdLst>
    <p:notesMasterId r:id="rId14"/>
  </p:notesMasterIdLst>
  <p:handoutMasterIdLst>
    <p:handoutMasterId r:id="rId15"/>
  </p:handoutMasterIdLst>
  <p:sldIdLst>
    <p:sldId id="687" r:id="rId3"/>
    <p:sldId id="769" r:id="rId4"/>
    <p:sldId id="760" r:id="rId5"/>
    <p:sldId id="761" r:id="rId6"/>
    <p:sldId id="762" r:id="rId7"/>
    <p:sldId id="772" r:id="rId8"/>
    <p:sldId id="773" r:id="rId9"/>
    <p:sldId id="763" r:id="rId10"/>
    <p:sldId id="774" r:id="rId11"/>
    <p:sldId id="764" r:id="rId12"/>
    <p:sldId id="776" r:id="rId13"/>
  </p:sldIdLst>
  <p:sldSz cx="9906000" cy="6858000" type="A4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92344D3-48BB-42F5-87E9-6FD83819C559}">
          <p14:sldIdLst>
            <p14:sldId id="687"/>
            <p14:sldId id="769"/>
            <p14:sldId id="760"/>
            <p14:sldId id="761"/>
            <p14:sldId id="762"/>
            <p14:sldId id="772"/>
            <p14:sldId id="773"/>
            <p14:sldId id="763"/>
            <p14:sldId id="774"/>
            <p14:sldId id="764"/>
            <p14:sldId id="7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31" userDrawn="1">
          <p15:clr>
            <a:srgbClr val="A4A3A4"/>
          </p15:clr>
        </p15:guide>
        <p15:guide id="2" pos="62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F6D88E"/>
    <a:srgbClr val="254061"/>
    <a:srgbClr val="1F497D"/>
    <a:srgbClr val="7030A0"/>
    <a:srgbClr val="92D050"/>
    <a:srgbClr val="0070C0"/>
    <a:srgbClr val="00BAF2"/>
    <a:srgbClr val="004F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40" autoAdjust="0"/>
  </p:normalViewPr>
  <p:slideViewPr>
    <p:cSldViewPr>
      <p:cViewPr varScale="1">
        <p:scale>
          <a:sx n="78" d="100"/>
          <a:sy n="78" d="100"/>
        </p:scale>
        <p:origin x="1435" y="72"/>
      </p:cViewPr>
      <p:guideLst>
        <p:guide orient="horz" pos="2931"/>
        <p:guide pos="621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25" d="100"/>
          <a:sy n="125" d="100"/>
        </p:scale>
        <p:origin x="3036" y="-130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C99F9-6FB9-449F-90B3-A3D562843D62}" type="datetimeFigureOut">
              <a:rPr lang="ko-KR" altLang="en-US" smtClean="0"/>
              <a:t>2022-08-13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1258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31258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C832B-0863-4D63-8BFF-44F73FB91D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937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4EFB9-F7BD-4DD6-86DF-1C3651D92216}" type="datetimeFigureOut">
              <a:rPr lang="ko-KR" altLang="en-US" smtClean="0"/>
              <a:t>2022-08-13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39C2F-AC45-4FA2-A63A-09DD557A53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800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04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39C2F-AC45-4FA2-A63A-09DD557A53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470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3BA5792A-0434-4B93-9594-2D377AA038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892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7"/>
            <a:ext cx="2311400" cy="365125"/>
          </a:xfrm>
          <a:prstGeom prst="rect">
            <a:avLst/>
          </a:prstGeom>
        </p:spPr>
        <p:txBody>
          <a:bodyPr/>
          <a:lstStyle/>
          <a:p>
            <a:fld id="{78E52AF4-525E-41BB-BEA9-8587E5F0AD38}" type="datetime1">
              <a:rPr lang="ko-KR" altLang="en-US" smtClean="0"/>
              <a:t>2022-08-13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7"/>
            <a:ext cx="2311400" cy="365125"/>
          </a:xfrm>
          <a:prstGeom prst="rect">
            <a:avLst/>
          </a:prstGeom>
        </p:spPr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76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5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5"/>
            <a:ext cx="65214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7"/>
            <a:ext cx="2311400" cy="365125"/>
          </a:xfrm>
          <a:prstGeom prst="rect">
            <a:avLst/>
          </a:prstGeom>
        </p:spPr>
        <p:txBody>
          <a:bodyPr/>
          <a:lstStyle/>
          <a:p>
            <a:fld id="{C30DA91E-B9D6-4C21-8F9C-AAB56C855F31}" type="datetime1">
              <a:rPr lang="ko-KR" altLang="en-US" smtClean="0"/>
              <a:t>2022-08-13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7"/>
            <a:ext cx="2311400" cy="365125"/>
          </a:xfrm>
          <a:prstGeom prst="rect">
            <a:avLst/>
          </a:prstGeom>
        </p:spPr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59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F1CE-9CBA-46FC-B587-7EFE8C64416C}" type="datetime1">
              <a:rPr lang="ko-KR" altLang="en-US" smtClean="0"/>
              <a:t>2022-08-13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419" r="10782" b="4900"/>
          <a:stretch/>
        </p:blipFill>
        <p:spPr>
          <a:xfrm>
            <a:off x="350490" y="260650"/>
            <a:ext cx="1147628" cy="10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6A1E7-B71A-46B3-B98F-382654C728B1}" type="datetime1">
              <a:rPr lang="ko-KR" altLang="en-US" smtClean="0"/>
              <a:t>2022-08-13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517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7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0E991-11A0-449A-82CE-83454452F610}" type="datetime1">
              <a:rPr lang="ko-KR" altLang="en-US" smtClean="0"/>
              <a:t>2022-08-13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141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44C4A-2E81-4E33-BEA4-512A310CE6DD}" type="datetime1">
              <a:rPr lang="ko-KR" altLang="en-US" smtClean="0"/>
              <a:t>2022-08-13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345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356A-4930-4D1F-8B03-56D77DE755CA}" type="datetime1">
              <a:rPr lang="ko-KR" altLang="en-US" smtClean="0"/>
              <a:t>2022-08-13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173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12E9-107D-4C0A-A53E-97DB441C9EC6}" type="datetime1">
              <a:rPr lang="ko-KR" altLang="en-US" smtClean="0"/>
              <a:t>2022-08-13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611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933C7-9A5C-4ADA-9528-A5B56DE75B23}" type="datetime1">
              <a:rPr lang="ko-KR" altLang="en-US" smtClean="0"/>
              <a:t>2022-08-13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927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7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8C8A-2492-40F9-A4BA-7FEE63634C30}" type="datetime1">
              <a:rPr lang="ko-KR" altLang="en-US" smtClean="0"/>
              <a:t>2022-08-13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72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A5792A-0434-4B93-9594-2D377AA0385D}" type="slidenum">
              <a:rPr lang="ko-KR" altLang="en-US" sz="1200" smtClean="0"/>
              <a:pPr/>
              <a:t>‹#›</a:t>
            </a:fld>
            <a:endParaRPr lang="ko-KR" altLang="en-US" sz="12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8B3D171-78BD-4BDE-A801-C267E5918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6463" y="117004"/>
            <a:ext cx="7098789" cy="647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ln>
                  <a:noFill/>
                </a:ln>
                <a:solidFill>
                  <a:schemeClr val="tx2"/>
                </a:solidFill>
              </a:defRPr>
            </a:lvl1pPr>
            <a:lvl2pPr marL="457188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16463" y="1196752"/>
            <a:ext cx="9673075" cy="914400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1800" b="1"/>
            </a:lvl1pPr>
            <a:lvl2pPr marL="800088" indent="-342900">
              <a:buFont typeface="Wingdings" panose="05000000000000000000" pitchFamily="2" charset="2"/>
              <a:buChar char="§"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171219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505B-7A3A-43BE-BA68-DD5ACCA1A8F0}" type="datetime1">
              <a:rPr lang="ko-KR" altLang="en-US" smtClean="0"/>
              <a:t>2022-08-13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811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3641D-20BE-4946-9F86-4B9D88B300AF}" type="datetime1">
              <a:rPr lang="ko-KR" altLang="en-US" smtClean="0"/>
              <a:t>2022-08-13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398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5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5"/>
            <a:ext cx="65214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A2B9A-602B-449A-8577-9BFFA05E8EA4}" type="datetime1">
              <a:rPr lang="ko-KR" altLang="en-US" smtClean="0"/>
              <a:t>2022-08-13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9191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A5792A-0434-4B93-9594-2D377AA0385D}" type="slidenum">
              <a:rPr lang="ko-KR" altLang="en-US" sz="1200" smtClean="0"/>
              <a:pPr/>
              <a:t>‹#›</a:t>
            </a:fld>
            <a:endParaRPr lang="ko-KR" altLang="en-US" sz="12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8B3D171-78BD-4BDE-A801-C267E5918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6463" y="117004"/>
            <a:ext cx="7098789" cy="647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ln>
                  <a:noFill/>
                </a:ln>
                <a:solidFill>
                  <a:schemeClr val="tx2"/>
                </a:solidFill>
              </a:defRPr>
            </a:lvl1pPr>
            <a:lvl2pPr marL="457188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16463" y="1196752"/>
            <a:ext cx="9673075" cy="914400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1800" b="1"/>
            </a:lvl1pPr>
            <a:lvl2pPr marL="800088" indent="-342900">
              <a:buFont typeface="Wingdings" panose="05000000000000000000" pitchFamily="2" charset="2"/>
              <a:buChar char="§"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98025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7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A5792A-0434-4B93-9594-2D377AA0385D}" type="slidenum">
              <a:rPr lang="ko-KR" altLang="en-US" sz="1200" smtClean="0"/>
              <a:pPr/>
              <a:t>‹#›</a:t>
            </a:fld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82085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A5792A-0434-4B93-9594-2D377AA0385D}" type="slidenum">
              <a:rPr lang="ko-KR" altLang="en-US" sz="1200" smtClean="0"/>
              <a:pPr/>
              <a:t>‹#›</a:t>
            </a:fld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75072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/>
          <p:cNvSpPr txBox="1">
            <a:spLocks/>
          </p:cNvSpPr>
          <p:nvPr userDrawn="1"/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A5792A-0434-4B93-9594-2D377AA0385D}" type="slidenum">
              <a:rPr lang="ko-KR" altLang="en-US" sz="1200" smtClean="0"/>
              <a:pPr/>
              <a:t>‹#›</a:t>
            </a:fld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3505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A5792A-0434-4B93-9594-2D377AA0385D}" type="slidenum">
              <a:rPr lang="ko-KR" altLang="en-US" sz="1200" smtClean="0"/>
              <a:pPr/>
              <a:t>‹#›</a:t>
            </a:fld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50409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 txBox="1">
            <a:spLocks/>
          </p:cNvSpPr>
          <p:nvPr userDrawn="1"/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A5792A-0434-4B93-9594-2D377AA0385D}" type="slidenum">
              <a:rPr lang="ko-KR" altLang="en-US" sz="1200" smtClean="0"/>
              <a:pPr/>
              <a:t>‹#›</a:t>
            </a:fld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41817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7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A5792A-0434-4B93-9594-2D377AA0385D}" type="slidenum">
              <a:rPr lang="ko-KR" altLang="en-US" sz="1200" smtClean="0"/>
              <a:pPr/>
              <a:t>‹#›</a:t>
            </a:fld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1424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7"/>
            <a:ext cx="2311400" cy="365125"/>
          </a:xfrm>
          <a:prstGeom prst="rect">
            <a:avLst/>
          </a:prstGeom>
        </p:spPr>
        <p:txBody>
          <a:bodyPr/>
          <a:lstStyle/>
          <a:p>
            <a:fld id="{9A564C8F-AD69-4064-A13E-32749EFB1FDD}" type="datetime1">
              <a:rPr lang="ko-KR" altLang="en-US" smtClean="0"/>
              <a:t>2022-08-13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7"/>
            <a:ext cx="2311400" cy="365125"/>
          </a:xfrm>
          <a:prstGeom prst="rect">
            <a:avLst/>
          </a:prstGeom>
        </p:spPr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90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ptone 2010\연세대학교 08\png\위쪽바.png"/>
          <p:cNvPicPr>
            <a:picLocks noChangeAspect="1" noChangeArrowheads="1"/>
          </p:cNvPicPr>
          <p:nvPr userDrawn="1"/>
        </p:nvPicPr>
        <p:blipFill>
          <a:blip r:embed="rId13"/>
          <a:srcRect t="19321"/>
          <a:stretch>
            <a:fillRect/>
          </a:stretch>
        </p:blipFill>
        <p:spPr bwMode="auto">
          <a:xfrm>
            <a:off x="0" y="908626"/>
            <a:ext cx="9906000" cy="144111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3F3BB6-621D-4B5A-BDBE-315D0E07E87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751" y="188640"/>
            <a:ext cx="643139" cy="5936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E536448-FA4E-4E78-88E3-C87A00B2B469}"/>
              </a:ext>
            </a:extLst>
          </p:cNvPr>
          <p:cNvSpPr/>
          <p:nvPr userDrawn="1"/>
        </p:nvSpPr>
        <p:spPr>
          <a:xfrm>
            <a:off x="7917506" y="329301"/>
            <a:ext cx="217435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ntelligent </a:t>
            </a:r>
            <a:r>
              <a:rPr lang="en-US" altLang="ko-KR" sz="13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ystem &amp;</a:t>
            </a:r>
          </a:p>
          <a:p>
            <a:r>
              <a:rPr lang="en-US" altLang="ko-KR" sz="13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ibration </a:t>
            </a:r>
            <a:r>
              <a:rPr lang="en-US" altLang="ko-KR" sz="13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ontrol Lab.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A688CA8-1DE2-45B8-8401-228B142589EA}"/>
              </a:ext>
            </a:extLst>
          </p:cNvPr>
          <p:cNvCxnSpPr>
            <a:cxnSpLocks/>
          </p:cNvCxnSpPr>
          <p:nvPr userDrawn="1"/>
        </p:nvCxnSpPr>
        <p:spPr>
          <a:xfrm>
            <a:off x="7946466" y="190375"/>
            <a:ext cx="0" cy="612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1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94337" y="115895"/>
            <a:ext cx="9534525" cy="656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89D54-6C6E-45C5-9009-CFC425CDC3FC}" type="datetime1">
              <a:rPr lang="ko-KR" altLang="en-US" smtClean="0"/>
              <a:t>2022-08-13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1" name="Picture 3" descr="D:\ptone 2010\연세대학교 08\png\위쪽바.png"/>
          <p:cNvPicPr>
            <a:picLocks noChangeAspect="1" noChangeArrowheads="1"/>
          </p:cNvPicPr>
          <p:nvPr userDrawn="1"/>
        </p:nvPicPr>
        <p:blipFill>
          <a:blip r:embed="rId15"/>
          <a:srcRect t="19321"/>
          <a:stretch>
            <a:fillRect/>
          </a:stretch>
        </p:blipFill>
        <p:spPr bwMode="auto">
          <a:xfrm>
            <a:off x="1152449" y="2636919"/>
            <a:ext cx="7800000" cy="1134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222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170854" y="2132856"/>
            <a:ext cx="7772400" cy="432048"/>
          </a:xfrm>
        </p:spPr>
        <p:txBody>
          <a:bodyPr/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+mj-ea"/>
                <a:cs typeface="Arial" panose="020B0604020202020204" pitchFamily="34" charset="0"/>
              </a:rPr>
              <a:t>Progressive Report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+mj-ea"/>
              <a:cs typeface="Arial" panose="020B0604020202020204" pitchFamily="34" charset="0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856653" y="4756582"/>
            <a:ext cx="6400800" cy="1752600"/>
          </a:xfrm>
        </p:spPr>
        <p:txBody>
          <a:bodyPr/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Department of Mechanical Engineering, </a:t>
            </a:r>
          </a:p>
          <a:p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Gachon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University, Korea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6276" y="3645024"/>
            <a:ext cx="170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Sangwoo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Arial" panose="020B0604020202020204" pitchFamily="34" charset="0"/>
              </a:rPr>
              <a:t>Kim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60708" y="5523579"/>
            <a:ext cx="6192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2022-08-12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4731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8B2771-6155-0746-0DB4-5C482B055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000" y="2420888"/>
            <a:ext cx="9000000" cy="434062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F957C4-FECD-310E-15B8-523FA658C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Video processing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6D4A0D-6B06-AABB-4D45-6FA10C4668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463" y="1196752"/>
            <a:ext cx="9673075" cy="1224136"/>
          </a:xfrm>
        </p:spPr>
        <p:txBody>
          <a:bodyPr/>
          <a:lstStyle/>
          <a:p>
            <a:r>
              <a:rPr lang="en-US" altLang="ko-KR" dirty="0"/>
              <a:t>Plot data graph : reference, video </a:t>
            </a:r>
          </a:p>
          <a:p>
            <a:pPr lvl="1"/>
            <a:r>
              <a:rPr lang="en-US" altLang="ko-KR" dirty="0"/>
              <a:t>Robot : 4</a:t>
            </a:r>
          </a:p>
          <a:p>
            <a:pPr lvl="1"/>
            <a:r>
              <a:rPr lang="en-US" altLang="ko-KR" dirty="0"/>
              <a:t>Data follows reference, excellent, perfect</a:t>
            </a:r>
          </a:p>
          <a:p>
            <a:pPr lvl="1"/>
            <a:r>
              <a:rPr lang="en-US" altLang="ko-KR" dirty="0"/>
              <a:t>Its error will be smaller than human error that have occurred, </a:t>
            </a:r>
            <a:br>
              <a:rPr lang="en-US" altLang="ko-KR" dirty="0"/>
            </a:br>
            <a:r>
              <a:rPr lang="en-US" altLang="ko-KR" dirty="0"/>
              <a:t>during drawing label box by hands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005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F957C4-FECD-310E-15B8-523FA658C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Video processing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6D4A0D-6B06-AABB-4D45-6FA10C4668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463" y="1196752"/>
            <a:ext cx="9673075" cy="1224136"/>
          </a:xfrm>
        </p:spPr>
        <p:txBody>
          <a:bodyPr/>
          <a:lstStyle/>
          <a:p>
            <a:r>
              <a:rPr lang="en-US" altLang="ko-KR" dirty="0"/>
              <a:t>Plot data graph : reference, video </a:t>
            </a:r>
          </a:p>
          <a:p>
            <a:pPr lvl="1"/>
            <a:r>
              <a:rPr lang="en-US" altLang="ko-KR" dirty="0"/>
              <a:t>End-effector</a:t>
            </a:r>
          </a:p>
          <a:p>
            <a:pPr lvl="1"/>
            <a:r>
              <a:rPr lang="en-US" altLang="ko-KR" dirty="0"/>
              <a:t>Data follows reference but there are omnidirectional error </a:t>
            </a:r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4941DD-09CC-0F6F-2CC8-42FB55B47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000" y="2420888"/>
            <a:ext cx="9000000" cy="434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78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F957C4-FECD-310E-15B8-523FA658C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Video processing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6D4A0D-6B06-AABB-4D45-6FA10C4668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Plot data graph : reference, experiment (IMU &amp; encoder)</a:t>
            </a:r>
          </a:p>
          <a:p>
            <a:pPr lvl="1"/>
            <a:r>
              <a:rPr lang="en-US" altLang="ko-KR" dirty="0"/>
              <a:t>Obviously, the experimental data follows the reference data well.</a:t>
            </a:r>
          </a:p>
          <a:p>
            <a:pPr lvl="1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F3B0F7-4AED-DC1F-20C4-24B9C8D45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0" y="2111152"/>
            <a:ext cx="9000000" cy="43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69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F957C4-FECD-310E-15B8-523FA658C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Video processing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6D4A0D-6B06-AABB-4D45-6FA10C4668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Plot data graph : reference, video </a:t>
            </a:r>
          </a:p>
          <a:p>
            <a:pPr lvl="1"/>
            <a:r>
              <a:rPr lang="en-US" altLang="ko-KR" dirty="0"/>
              <a:t>Robot : all</a:t>
            </a:r>
          </a:p>
          <a:p>
            <a:pPr lvl="1"/>
            <a:r>
              <a:rPr lang="en-US" altLang="ko-KR" dirty="0"/>
              <a:t>Data are plotted but, hard to introspect, it is tangled.</a:t>
            </a:r>
          </a:p>
          <a:p>
            <a:pPr lvl="1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C1E50A-EB24-7229-10BD-592002CF1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000" y="2111152"/>
            <a:ext cx="9000000" cy="434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34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CB8EAA-F99B-216F-7C63-B8BB53EE7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000" y="2111152"/>
            <a:ext cx="9000000" cy="434062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F957C4-FECD-310E-15B8-523FA658C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Video processing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6D4A0D-6B06-AABB-4D45-6FA10C4668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Plot data graph : reference, video </a:t>
            </a:r>
          </a:p>
          <a:p>
            <a:pPr lvl="1"/>
            <a:r>
              <a:rPr lang="en-US" altLang="ko-KR" dirty="0"/>
              <a:t>Robot : 1</a:t>
            </a:r>
          </a:p>
          <a:p>
            <a:pPr lvl="1"/>
            <a:r>
              <a:rPr lang="en-US" altLang="ko-KR" dirty="0"/>
              <a:t>Data follows reference, excellent, almost perfect</a:t>
            </a:r>
          </a:p>
          <a:p>
            <a:pPr lvl="1"/>
            <a:r>
              <a:rPr lang="en-US" altLang="ko-KR" dirty="0"/>
              <a:t>Point 14</a:t>
            </a:r>
            <a:r>
              <a:rPr lang="en-US" altLang="ko-KR" baseline="30000" dirty="0"/>
              <a:t>th</a:t>
            </a:r>
            <a:r>
              <a:rPr lang="en-US" altLang="ko-KR" dirty="0"/>
              <a:t> have Little error, the cause is unknown yet </a:t>
            </a:r>
          </a:p>
          <a:p>
            <a:pPr lvl="1"/>
            <a:r>
              <a:rPr lang="en-US" altLang="ko-KR" dirty="0"/>
              <a:t>No, a particular point in experiment log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9C52C2-B803-844D-AD96-DF94113F3B06}"/>
              </a:ext>
            </a:extLst>
          </p:cNvPr>
          <p:cNvSpPr txBox="1"/>
          <p:nvPr/>
        </p:nvSpPr>
        <p:spPr>
          <a:xfrm>
            <a:off x="7689304" y="324433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B03DD-2FB3-3947-10A5-C9035D323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0" t="18907" r="10115" b="61845"/>
          <a:stretch/>
        </p:blipFill>
        <p:spPr>
          <a:xfrm>
            <a:off x="7473280" y="4437112"/>
            <a:ext cx="1584176" cy="14744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91CAF-E0B8-986E-5395-F74F79C30AB9}"/>
              </a:ext>
            </a:extLst>
          </p:cNvPr>
          <p:cNvSpPr txBox="1"/>
          <p:nvPr/>
        </p:nvSpPr>
        <p:spPr>
          <a:xfrm>
            <a:off x="6609184" y="6093296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Experiment</a:t>
            </a:r>
          </a:p>
          <a:p>
            <a:pPr algn="ctr"/>
            <a:r>
              <a:rPr lang="en-US" altLang="ko-KR" dirty="0"/>
              <a:t>localization log data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0E9699-B9EC-AE54-9AAB-E67B40E15CD1}"/>
              </a:ext>
            </a:extLst>
          </p:cNvPr>
          <p:cNvSpPr/>
          <p:nvPr/>
        </p:nvSpPr>
        <p:spPr>
          <a:xfrm>
            <a:off x="7689304" y="2890699"/>
            <a:ext cx="720080" cy="72008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E18552A-C331-0079-24B2-94DF6C298CC3}"/>
              </a:ext>
            </a:extLst>
          </p:cNvPr>
          <p:cNvCxnSpPr>
            <a:cxnSpLocks/>
          </p:cNvCxnSpPr>
          <p:nvPr/>
        </p:nvCxnSpPr>
        <p:spPr>
          <a:xfrm flipH="1">
            <a:off x="7355840" y="3610779"/>
            <a:ext cx="333464" cy="73770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0A87ED-B742-2DEF-E0BC-37BAB0CC115A}"/>
              </a:ext>
            </a:extLst>
          </p:cNvPr>
          <p:cNvCxnSpPr>
            <a:cxnSpLocks/>
          </p:cNvCxnSpPr>
          <p:nvPr/>
        </p:nvCxnSpPr>
        <p:spPr>
          <a:xfrm>
            <a:off x="8409384" y="3587251"/>
            <a:ext cx="734616" cy="77138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094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F957C4-FECD-310E-15B8-523FA658C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Video processing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6D4A0D-6B06-AABB-4D45-6FA10C4668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Plot data graph : reference, video </a:t>
            </a:r>
          </a:p>
          <a:p>
            <a:pPr lvl="1"/>
            <a:r>
              <a:rPr lang="en-US" altLang="ko-KR" dirty="0"/>
              <a:t>Robot : 2</a:t>
            </a:r>
          </a:p>
          <a:p>
            <a:pPr lvl="1"/>
            <a:r>
              <a:rPr lang="en-US" altLang="ko-KR" dirty="0"/>
              <a:t>Video datum follows reference until 4 meter, but after points data have significant error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52DDE8-3BDF-DFAF-85A2-B7A93C758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000" y="2111152"/>
            <a:ext cx="9000000" cy="434062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F6BA837-B21D-A238-24FB-9AF3AC0B86FC}"/>
              </a:ext>
            </a:extLst>
          </p:cNvPr>
          <p:cNvCxnSpPr>
            <a:cxnSpLocks/>
          </p:cNvCxnSpPr>
          <p:nvPr/>
        </p:nvCxnSpPr>
        <p:spPr>
          <a:xfrm flipH="1">
            <a:off x="6249144" y="3284984"/>
            <a:ext cx="0" cy="2736304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426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F957C4-FECD-310E-15B8-523FA658C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Video processing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6D4A0D-6B06-AABB-4D45-6FA10C4668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Robot case 2 analyze</a:t>
            </a:r>
          </a:p>
          <a:p>
            <a:pPr lvl="1"/>
            <a:r>
              <a:rPr lang="en-US" altLang="ko-KR" dirty="0"/>
              <a:t>Robot 2 goes out of video frame</a:t>
            </a:r>
          </a:p>
          <a:p>
            <a:pPr lvl="1"/>
            <a:r>
              <a:rPr lang="en-US" altLang="ko-KR" dirty="0"/>
              <a:t>Therefore, labelling box could not represent Robot 2 </a:t>
            </a:r>
            <a:r>
              <a:rPr lang="en-US" altLang="ko-KR" dirty="0" err="1"/>
              <a:t>postion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A23FD-B81A-9CA9-3895-6C127A227503}"/>
              </a:ext>
            </a:extLst>
          </p:cNvPr>
          <p:cNvSpPr txBox="1"/>
          <p:nvPr/>
        </p:nvSpPr>
        <p:spPr>
          <a:xfrm>
            <a:off x="3908884" y="619672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Point 12 picture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7E05B3F-9712-F211-9105-9D651859D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" t="18985" r="32555" b="21570"/>
          <a:stretch/>
        </p:blipFill>
        <p:spPr>
          <a:xfrm>
            <a:off x="1893000" y="2543200"/>
            <a:ext cx="6120000" cy="339180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DDC6BF8-9385-A03C-E71C-FDAAAA5AA509}"/>
              </a:ext>
            </a:extLst>
          </p:cNvPr>
          <p:cNvSpPr/>
          <p:nvPr/>
        </p:nvSpPr>
        <p:spPr>
          <a:xfrm>
            <a:off x="5385048" y="2372866"/>
            <a:ext cx="612068" cy="480069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623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F957C4-FECD-310E-15B8-523FA658C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Video processing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6D4A0D-6B06-AABB-4D45-6FA10C4668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Robot case 2 analyze</a:t>
            </a:r>
          </a:p>
          <a:p>
            <a:pPr lvl="1"/>
            <a:r>
              <a:rPr lang="en-US" altLang="ko-KR" dirty="0"/>
              <a:t>Robot 2 goes out of video frame, “LITTLE”</a:t>
            </a:r>
          </a:p>
          <a:p>
            <a:pPr lvl="1"/>
            <a:r>
              <a:rPr lang="en-US" altLang="ko-KR" dirty="0"/>
              <a:t>Therefore, labelling box might not represent Robot 2 position</a:t>
            </a:r>
          </a:p>
          <a:p>
            <a:pPr lvl="1"/>
            <a:r>
              <a:rPr lang="en-US" altLang="ko-KR" dirty="0"/>
              <a:t>It is not significant</a:t>
            </a:r>
          </a:p>
          <a:p>
            <a:pPr lvl="1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A23FD-B81A-9CA9-3895-6C127A227503}"/>
              </a:ext>
            </a:extLst>
          </p:cNvPr>
          <p:cNvSpPr txBox="1"/>
          <p:nvPr/>
        </p:nvSpPr>
        <p:spPr>
          <a:xfrm>
            <a:off x="3908884" y="619672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Point 13 picture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DBB798-F0D7-E547-CAA5-0740FD8E11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" t="18985" r="32554" b="20278"/>
          <a:stretch/>
        </p:blipFill>
        <p:spPr>
          <a:xfrm>
            <a:off x="1893000" y="2543200"/>
            <a:ext cx="6120000" cy="346554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1439F31C-150A-9619-16B8-BCF2D44EB479}"/>
              </a:ext>
            </a:extLst>
          </p:cNvPr>
          <p:cNvSpPr/>
          <p:nvPr/>
        </p:nvSpPr>
        <p:spPr>
          <a:xfrm>
            <a:off x="5349044" y="2420888"/>
            <a:ext cx="1296144" cy="497715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102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F957C4-FECD-310E-15B8-523FA658C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Video processing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6D4A0D-6B06-AABB-4D45-6FA10C4668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Plot data graph : reference, video </a:t>
            </a:r>
          </a:p>
          <a:p>
            <a:pPr lvl="1"/>
            <a:r>
              <a:rPr lang="en-US" altLang="ko-KR" dirty="0"/>
              <a:t>Robot : 3</a:t>
            </a:r>
          </a:p>
          <a:p>
            <a:pPr lvl="1"/>
            <a:r>
              <a:rPr lang="en-US" altLang="ko-KR" dirty="0"/>
              <a:t>Robot following is drifting form reference data since near of point 5</a:t>
            </a:r>
            <a:r>
              <a:rPr lang="en-US" altLang="ko-KR" baseline="30000" dirty="0"/>
              <a:t>th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D50E1F-C302-D330-2F9E-FB265EB36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000" y="2111152"/>
            <a:ext cx="9000000" cy="434062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EEFD50-D9C4-72F1-4271-C319617C799C}"/>
              </a:ext>
            </a:extLst>
          </p:cNvPr>
          <p:cNvCxnSpPr>
            <a:cxnSpLocks/>
          </p:cNvCxnSpPr>
          <p:nvPr/>
        </p:nvCxnSpPr>
        <p:spPr>
          <a:xfrm flipH="1">
            <a:off x="4088904" y="3573016"/>
            <a:ext cx="0" cy="2736304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C9AC06-C1E5-0D45-A1F1-151161EE3E15}"/>
              </a:ext>
            </a:extLst>
          </p:cNvPr>
          <p:cNvSpPr txBox="1"/>
          <p:nvPr/>
        </p:nvSpPr>
        <p:spPr>
          <a:xfrm>
            <a:off x="3967118" y="465760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836C2F-CE59-39F7-9C2B-24A7D64D8B99}"/>
              </a:ext>
            </a:extLst>
          </p:cNvPr>
          <p:cNvSpPr txBox="1"/>
          <p:nvPr/>
        </p:nvSpPr>
        <p:spPr>
          <a:xfrm>
            <a:off x="3630580" y="445036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460D74-8BD6-05B6-E2A7-433046F4EF42}"/>
              </a:ext>
            </a:extLst>
          </p:cNvPr>
          <p:cNvSpPr txBox="1"/>
          <p:nvPr/>
        </p:nvSpPr>
        <p:spPr>
          <a:xfrm>
            <a:off x="3176302" y="445036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57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F957C4-FECD-310E-15B8-523FA658C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Video processing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6D4A0D-6B06-AABB-4D45-6FA10C4668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Robot case 3 analyze</a:t>
            </a:r>
          </a:p>
          <a:p>
            <a:pPr lvl="1"/>
            <a:r>
              <a:rPr lang="en-US" altLang="ko-KR" dirty="0"/>
              <a:t>Robot 2 was pulled by its cable, the cause would be communication error </a:t>
            </a:r>
            <a:br>
              <a:rPr lang="en-US" altLang="ko-KR" dirty="0"/>
            </a:br>
            <a:r>
              <a:rPr lang="en-US" altLang="ko-KR" dirty="0"/>
              <a:t>between Arduino and </a:t>
            </a:r>
            <a:r>
              <a:rPr lang="en-US" altLang="ko-KR" dirty="0" err="1"/>
              <a:t>Dynamixel</a:t>
            </a:r>
            <a:r>
              <a:rPr lang="en-US" altLang="ko-KR" dirty="0"/>
              <a:t> servo motor.</a:t>
            </a:r>
          </a:p>
          <a:p>
            <a:pPr lvl="1"/>
            <a:r>
              <a:rPr lang="en-US" altLang="ko-KR" dirty="0"/>
              <a:t>Therefore, direction of robot would be changed that not be reflected in localization</a:t>
            </a:r>
            <a:br>
              <a:rPr lang="en-US" altLang="ko-KR" dirty="0"/>
            </a:br>
            <a:r>
              <a:rPr lang="en-US" altLang="ko-KR" dirty="0"/>
              <a:t>and it would occur error after point 5</a:t>
            </a:r>
            <a:r>
              <a:rPr lang="en-US" altLang="ko-KR" baseline="30000" dirty="0"/>
              <a:t>th</a:t>
            </a:r>
            <a:r>
              <a:rPr lang="en-US" altLang="ko-KR" dirty="0"/>
              <a:t> </a:t>
            </a:r>
          </a:p>
          <a:p>
            <a:pPr lvl="1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A23FD-B81A-9CA9-3895-6C127A227503}"/>
              </a:ext>
            </a:extLst>
          </p:cNvPr>
          <p:cNvSpPr txBox="1"/>
          <p:nvPr/>
        </p:nvSpPr>
        <p:spPr>
          <a:xfrm>
            <a:off x="1170929" y="5567975"/>
            <a:ext cx="2988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Cable length decrease </a:t>
            </a:r>
          </a:p>
          <a:p>
            <a:pPr algn="ctr"/>
            <a:r>
              <a:rPr lang="en-US" altLang="ko-KR" dirty="0"/>
              <a:t>in experiment log</a:t>
            </a:r>
          </a:p>
        </p:txBody>
      </p:sp>
      <p:pic>
        <p:nvPicPr>
          <p:cNvPr id="8" name="[SHANA]KakaoTalk_20220801_094645827">
            <a:hlinkClick r:id="" action="ppaction://media"/>
            <a:extLst>
              <a:ext uri="{FF2B5EF4-FFF2-40B4-BE49-F238E27FC236}">
                <a16:creationId xmlns:a16="http://schemas.microsoft.com/office/drawing/2014/main" id="{5C44351F-DC4C-F55D-E968-2186994C57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39324" y="2928186"/>
            <a:ext cx="4389486" cy="24690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714741-0145-D7F3-A5AB-5BB4385702AB}"/>
              </a:ext>
            </a:extLst>
          </p:cNvPr>
          <p:cNvSpPr txBox="1"/>
          <p:nvPr/>
        </p:nvSpPr>
        <p:spPr>
          <a:xfrm>
            <a:off x="5839901" y="5589240"/>
            <a:ext cx="2988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Video clip at</a:t>
            </a:r>
          </a:p>
          <a:p>
            <a:pPr algn="ctr"/>
            <a:r>
              <a:rPr lang="en-US" altLang="ko-KR" dirty="0"/>
              <a:t>middle of </a:t>
            </a:r>
          </a:p>
          <a:p>
            <a:pPr algn="ctr"/>
            <a:r>
              <a:rPr lang="en-US" altLang="ko-KR" dirty="0"/>
              <a:t>Near of point 4</a:t>
            </a:r>
            <a:r>
              <a:rPr lang="en-US" altLang="ko-KR" baseline="30000" dirty="0"/>
              <a:t>th </a:t>
            </a:r>
          </a:p>
          <a:p>
            <a:pPr algn="ctr"/>
            <a:r>
              <a:rPr lang="en-US" altLang="ko-KR" dirty="0"/>
              <a:t>(x = 0.65, </a:t>
            </a:r>
            <a:r>
              <a:rPr lang="en-US" altLang="ko-KR" dirty="0" err="1"/>
              <a:t>x_grid</a:t>
            </a:r>
            <a:r>
              <a:rPr lang="en-US" altLang="ko-KR" dirty="0"/>
              <a:t> = 1.4)</a:t>
            </a:r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340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206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맑은고딕+Arial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맑은고딕+Arial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107187</TotalTime>
  <Words>357</Words>
  <Application>Microsoft Office PowerPoint</Application>
  <PresentationFormat>A4 용지(210x297mm)</PresentationFormat>
  <Paragraphs>64</Paragraphs>
  <Slides>11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Wingdings</vt:lpstr>
      <vt:lpstr>Office 테마</vt:lpstr>
      <vt:lpstr>1_Office 테마</vt:lpstr>
      <vt:lpstr>Progressive Report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pks</dc:creator>
  <cp:lastModifiedBy>kim Sangwoo</cp:lastModifiedBy>
  <cp:revision>2016</cp:revision>
  <cp:lastPrinted>2017-06-09T01:12:10Z</cp:lastPrinted>
  <dcterms:created xsi:type="dcterms:W3CDTF">2014-06-17T08:21:58Z</dcterms:created>
  <dcterms:modified xsi:type="dcterms:W3CDTF">2022-08-12T23:41:03Z</dcterms:modified>
</cp:coreProperties>
</file>